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413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E139DF-554A-8D84-85B9-CB4F8D576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7E08E97-3443-FD2A-EAE7-DCF29B045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3D55DD4-228A-E248-1CE0-8985977DD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6B05-5810-4AAA-9743-2E9D72032694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0B8B78-8B37-3F31-979D-483858CCF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37398FA-FE22-6ADC-E8F9-59943AE2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1344-0106-4EB0-994E-83BDC10B26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908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AF9189-01BC-DDCB-525E-F84F24707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D78E688-0688-2702-857B-E3A861E51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3013377-AAB5-1641-8272-03158A979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6B05-5810-4AAA-9743-2E9D72032694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CBBA999-615B-F201-7813-001D2C659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6F1E64-2504-77D6-08FB-FD157A2B4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1344-0106-4EB0-994E-83BDC10B26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78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A166D74-5EB1-E989-2E34-FA0264637B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DE7B66A-BB17-AE4C-47BD-713042F5C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1643C0B-5983-1C4D-F907-AD8FD0C90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6B05-5810-4AAA-9743-2E9D72032694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04EAEC7-EA20-A48C-1282-D37BB0383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5C80700-CA37-88AE-ECB6-5B8372A5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1344-0106-4EB0-994E-83BDC10B26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4535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D66E32-EC64-74EA-060A-D7E0A561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A3B14E-61A4-409F-4E62-202ACA2A3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E8FEF31-90C0-D689-CC4D-F618B3800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6B05-5810-4AAA-9743-2E9D72032694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F8F8C03-28FD-938C-BB59-99C0605C1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4BD1E66-B2C0-1840-A444-71DFB0A68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1344-0106-4EB0-994E-83BDC10B26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612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A3A525-C272-9023-5DF5-FA62DEE38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190B0C1-3532-EEF7-F396-6D8B056B2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B8EFA78-663F-EA9A-82B6-64588AE7A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6B05-5810-4AAA-9743-2E9D72032694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BA780DB-8884-E1DB-12E5-54AA4EE9A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AE724D-9E55-E4BA-3305-2B668CCC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1344-0106-4EB0-994E-83BDC10B26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91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31A199-45EB-4338-82F8-8EE147EF5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DA80A3-F4C6-0B2A-82E1-B587098BA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84CCDAB-028C-666F-EF2E-17E7884FA8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5BE2650-1D03-28FF-741C-9BDCEE0FB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6B05-5810-4AAA-9743-2E9D72032694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5C2655B-F5E1-11A5-BF17-7C9E57F3E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579F272-DF85-AA0F-EA14-00DF98ED2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1344-0106-4EB0-994E-83BDC10B26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11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B761F1-E84C-27C5-F3DC-5260A42DA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AA7A902-4A35-37C2-E7C2-D1FCC7A7C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8D38077-8443-1A58-3AA1-3B9C60E9C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40FB2D2-896D-0DD1-8368-2251CC8E8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6CA908A-7F09-15F6-26F4-D94558212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E39F6CC-7118-A7A9-6F4B-51C860174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6B05-5810-4AAA-9743-2E9D72032694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B5067F4-6B51-695E-35D9-9DA64D477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4FF7DCB-4549-0247-C10D-019EA19CF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1344-0106-4EB0-994E-83BDC10B26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99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18E522-570C-BD7E-E816-D07B4AA99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F7EC21E-180D-7692-4D85-A8941E0E4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6B05-5810-4AAA-9743-2E9D72032694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2487ED5-5654-F18C-586B-4DFAE39DF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3494A90-777F-D8E3-BA9E-2D0F39B05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1344-0106-4EB0-994E-83BDC10B26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33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0B85ADB-F198-819E-9911-FFB5F1C52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6B05-5810-4AAA-9743-2E9D72032694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240000E-DCF7-1AFF-4620-98B461A97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3340DD0-FB5E-FA21-DDDF-A2C7F8994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1344-0106-4EB0-994E-83BDC10B26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5423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AD2F4D-C750-8203-9A62-A997F61ED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F6E8AD-F18D-C035-8F98-9C2200BC4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91AF6D7-D83A-659A-9AD7-5B77E423E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DAC4EF1-0448-CEE8-F824-DBC13CD69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6B05-5810-4AAA-9743-2E9D72032694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A5D3AB3-E2D8-4A45-17F2-2773933CC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6964B75-FDE1-2C36-29E7-1847CADA1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1344-0106-4EB0-994E-83BDC10B26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05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977C8D-78F0-E729-C0BE-4DD180B6D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DB866F4-A17F-4133-EE32-F9DB07C86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16BB53B-A250-B82B-1201-09FF0FF51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32E6CF2-3165-2138-C419-65A3120D7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6B05-5810-4AAA-9743-2E9D72032694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ECA14B-276C-5543-7B06-2787CCF71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72BBEED-3041-0D02-8FDE-19C9BC327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1344-0106-4EB0-994E-83BDC10B26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716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22ED78F-CB41-D263-0E6E-FF6460280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9801BA4-A1BD-45F0-4122-33BC358B8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91AD04-3EFE-4C1A-A783-1749B136F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006B05-5810-4AAA-9743-2E9D72032694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C12D23-E2E6-6529-89F4-65F117874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8151DAD-8917-3637-DFF6-6795700B29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3B1344-0106-4EB0-994E-83BDC10B26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953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>
            <a:extLst>
              <a:ext uri="{FF2B5EF4-FFF2-40B4-BE49-F238E27FC236}">
                <a16:creationId xmlns:a16="http://schemas.microsoft.com/office/drawing/2014/main" id="{0BB3C549-C1D5-153F-1AED-FA9773C792CB}"/>
              </a:ext>
            </a:extLst>
          </p:cNvPr>
          <p:cNvSpPr txBox="1"/>
          <p:nvPr/>
        </p:nvSpPr>
        <p:spPr>
          <a:xfrm>
            <a:off x="3490335" y="364050"/>
            <a:ext cx="54818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AKSARAY ÜNİVERSİTESİ </a:t>
            </a:r>
          </a:p>
          <a:p>
            <a:pPr algn="ctr"/>
            <a:r>
              <a:rPr 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KARİYER GELİŞTİRME UYGULAMA VE ARAŞTIRMA MERKEZİ</a:t>
            </a:r>
          </a:p>
          <a:p>
            <a:pPr algn="ctr"/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2025 PLANLANAN FAALİYETLERİMİZ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4465C192-A37C-E0C5-B276-4BE0C7038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0264" y="6410425"/>
            <a:ext cx="339290" cy="339290"/>
          </a:xfrm>
          <a:prstGeom prst="rect">
            <a:avLst/>
          </a:prstGeom>
        </p:spPr>
      </p:pic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BACAD23F-41E6-F727-0101-9A75D41D4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268963"/>
              </p:ext>
            </p:extLst>
          </p:nvPr>
        </p:nvGraphicFramePr>
        <p:xfrm>
          <a:off x="1682885" y="1133491"/>
          <a:ext cx="8623992" cy="4992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6516">
                  <a:extLst>
                    <a:ext uri="{9D8B030D-6E8A-4147-A177-3AD203B41FA5}">
                      <a16:colId xmlns:a16="http://schemas.microsoft.com/office/drawing/2014/main" val="3141670280"/>
                    </a:ext>
                  </a:extLst>
                </a:gridCol>
                <a:gridCol w="2122492">
                  <a:extLst>
                    <a:ext uri="{9D8B030D-6E8A-4147-A177-3AD203B41FA5}">
                      <a16:colId xmlns:a16="http://schemas.microsoft.com/office/drawing/2014/main" val="1971534449"/>
                    </a:ext>
                  </a:extLst>
                </a:gridCol>
                <a:gridCol w="2122492">
                  <a:extLst>
                    <a:ext uri="{9D8B030D-6E8A-4147-A177-3AD203B41FA5}">
                      <a16:colId xmlns:a16="http://schemas.microsoft.com/office/drawing/2014/main" val="755458911"/>
                    </a:ext>
                  </a:extLst>
                </a:gridCol>
                <a:gridCol w="2122492">
                  <a:extLst>
                    <a:ext uri="{9D8B030D-6E8A-4147-A177-3AD203B41FA5}">
                      <a16:colId xmlns:a16="http://schemas.microsoft.com/office/drawing/2014/main" val="1643065757"/>
                    </a:ext>
                  </a:extLst>
                </a:gridCol>
              </a:tblGrid>
              <a:tr h="2370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>
                          <a:effectLst/>
                        </a:rPr>
                        <a:t>Program/Etkinlik Adı</a:t>
                      </a:r>
                      <a:endParaRPr lang="tr-TR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>
                          <a:effectLst/>
                        </a:rPr>
                        <a:t>Amaç ve İçerik</a:t>
                      </a:r>
                      <a:endParaRPr lang="tr-TR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>
                          <a:effectLst/>
                        </a:rPr>
                        <a:t>Tarih</a:t>
                      </a:r>
                      <a:endParaRPr lang="tr-TR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>
                          <a:effectLst/>
                        </a:rPr>
                        <a:t>Konuşulacak Konular</a:t>
                      </a:r>
                      <a:endParaRPr lang="tr-TR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extLst>
                  <a:ext uri="{0D108BD9-81ED-4DB2-BD59-A6C34878D82A}">
                    <a16:rowId xmlns:a16="http://schemas.microsoft.com/office/drawing/2014/main" val="2993037403"/>
                  </a:ext>
                </a:extLst>
              </a:tr>
              <a:tr h="1301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 dirty="0">
                          <a:effectLst/>
                        </a:rPr>
                        <a:t>1. Paydaşlarla Görüşmeler</a:t>
                      </a:r>
                      <a:endParaRPr lang="tr-TR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>
                          <a:effectLst/>
                        </a:rPr>
                        <a:t>Paydaşlarla (İŞKUR, Belediye, Ticaret Odası) işbirliği ve kariyer merkezi çalışmaları hakkında fikir alışverişinde bulunmak.</a:t>
                      </a:r>
                      <a:endParaRPr lang="tr-TR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 dirty="0">
                          <a:effectLst/>
                        </a:rPr>
                        <a:t>2024, Farklı zamanlarda randevu alınarak gerçekleştirilecektir.</a:t>
                      </a:r>
                      <a:endParaRPr lang="tr-TR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 dirty="0">
                          <a:effectLst/>
                        </a:rPr>
                        <a:t>Araştırma birimlerinin hedefleri ve bu hedeflerin kurumun stratejik hedefleri içindeki yeri. Paydaşların süreçlere katılımı, kalite süreçleri ve sürekli iyileşme çalışmaları.</a:t>
                      </a:r>
                      <a:endParaRPr lang="tr-TR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extLst>
                  <a:ext uri="{0D108BD9-81ED-4DB2-BD59-A6C34878D82A}">
                    <a16:rowId xmlns:a16="http://schemas.microsoft.com/office/drawing/2014/main" val="2090270237"/>
                  </a:ext>
                </a:extLst>
              </a:tr>
              <a:tr h="901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>
                          <a:effectLst/>
                        </a:rPr>
                        <a:t>2. Milli Şairimiz Mehmet Akif Ersoy'un Vefatının 88. Yıl Dönümü Programı</a:t>
                      </a:r>
                      <a:endParaRPr lang="tr-TR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>
                          <a:effectLst/>
                        </a:rPr>
                        <a:t>"Zor Zamanda Akif Olmak" ve "Mehmet Akif'in Kariyeri" üzerine söyleşi ve etkinlik.</a:t>
                      </a:r>
                      <a:endParaRPr lang="tr-TR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 dirty="0">
                          <a:effectLst/>
                        </a:rPr>
                        <a:t>2024, 26 Aralık</a:t>
                      </a:r>
                      <a:endParaRPr lang="tr-TR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 dirty="0">
                          <a:effectLst/>
                        </a:rPr>
                        <a:t>Mehmet Akif Ersoy'un yaşamı ve eserleri. Akif'in zor zamanlarda gösterdiği </a:t>
                      </a:r>
                      <a:r>
                        <a:rPr lang="tr-TR" sz="800" kern="100" dirty="0" err="1">
                          <a:effectLst/>
                        </a:rPr>
                        <a:t>liderlik,ideallerinin</a:t>
                      </a:r>
                      <a:r>
                        <a:rPr lang="tr-TR" sz="800" kern="100" dirty="0">
                          <a:effectLst/>
                        </a:rPr>
                        <a:t> günümüzle ilişkisi ve kariyeri.</a:t>
                      </a:r>
                      <a:endParaRPr lang="tr-TR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extLst>
                  <a:ext uri="{0D108BD9-81ED-4DB2-BD59-A6C34878D82A}">
                    <a16:rowId xmlns:a16="http://schemas.microsoft.com/office/drawing/2014/main" val="3968299657"/>
                  </a:ext>
                </a:extLst>
              </a:tr>
              <a:tr h="814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 dirty="0">
                          <a:effectLst/>
                        </a:rPr>
                        <a:t>3. Kariyer Mülakat Simülasyon Programlarının Düzenlenmesi</a:t>
                      </a:r>
                      <a:endParaRPr lang="tr-TR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>
                          <a:effectLst/>
                        </a:rPr>
                        <a:t>Öğrencilerin mülakat pratiği yapmalarını sağlamak, iş görüşmelerine hazırlamak.</a:t>
                      </a:r>
                      <a:endParaRPr lang="tr-TR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>
                          <a:effectLst/>
                        </a:rPr>
                        <a:t>2025, Ekim</a:t>
                      </a:r>
                      <a:endParaRPr lang="tr-TR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 dirty="0">
                          <a:effectLst/>
                        </a:rPr>
                        <a:t>Mülakat teknikleri, etkin beden dili kullanımı, doğru sorulara doğru cevaplar verme stratejileri.</a:t>
                      </a:r>
                      <a:endParaRPr lang="tr-TR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extLst>
                  <a:ext uri="{0D108BD9-81ED-4DB2-BD59-A6C34878D82A}">
                    <a16:rowId xmlns:a16="http://schemas.microsoft.com/office/drawing/2014/main" val="2169730771"/>
                  </a:ext>
                </a:extLst>
              </a:tr>
              <a:tr h="868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 dirty="0">
                          <a:effectLst/>
                        </a:rPr>
                        <a:t>4.. 2025 Kariyer Fuarı Çalışmalarının Yürütülmesi</a:t>
                      </a:r>
                      <a:endParaRPr lang="tr-TR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>
                          <a:effectLst/>
                        </a:rPr>
                        <a:t>17 üniversitenin katılımıyla düzenlenecek kariyer fuarının organizasyonu.</a:t>
                      </a:r>
                      <a:endParaRPr lang="tr-TR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>
                          <a:effectLst/>
                        </a:rPr>
                        <a:t>2024, 20-21 Şubat</a:t>
                      </a:r>
                      <a:endParaRPr lang="tr-TR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>
                          <a:effectLst/>
                        </a:rPr>
                        <a:t>Katılımcı üniversiteler ve sektörel temsilcilerle işbirliği fırsatları. İş dünyası ile öğrencilerin buluşma stratejileri.</a:t>
                      </a:r>
                      <a:endParaRPr lang="tr-TR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extLst>
                  <a:ext uri="{0D108BD9-81ED-4DB2-BD59-A6C34878D82A}">
                    <a16:rowId xmlns:a16="http://schemas.microsoft.com/office/drawing/2014/main" val="3698618576"/>
                  </a:ext>
                </a:extLst>
              </a:tr>
              <a:tr h="868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 dirty="0">
                          <a:effectLst/>
                        </a:rPr>
                        <a:t>5. Kariyer Mülakat Simülasyon Programlarının Düzenlenmesi</a:t>
                      </a:r>
                      <a:endParaRPr lang="tr-TR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 dirty="0">
                          <a:effectLst/>
                        </a:rPr>
                        <a:t>Öğrencilerin mülakat pratiği yapmalarını sağlamak, iş görüşmelerine hazırlamak.</a:t>
                      </a:r>
                      <a:endParaRPr lang="tr-TR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 dirty="0">
                          <a:effectLst/>
                        </a:rPr>
                        <a:t>2025, 12 Aralık</a:t>
                      </a:r>
                      <a:endParaRPr lang="tr-TR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800" kern="100" dirty="0">
                          <a:effectLst/>
                        </a:rPr>
                        <a:t>Mülakat teknikleri, etkin beden dili kullanımı, doğru sorulara verilen doğru cevaplar.</a:t>
                      </a:r>
                      <a:endParaRPr lang="tr-TR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9" marR="6679" marT="6679" marB="6679" anchor="ctr"/>
                </a:tc>
                <a:extLst>
                  <a:ext uri="{0D108BD9-81ED-4DB2-BD59-A6C34878D82A}">
                    <a16:rowId xmlns:a16="http://schemas.microsoft.com/office/drawing/2014/main" val="1275867666"/>
                  </a:ext>
                </a:extLst>
              </a:tr>
            </a:tbl>
          </a:graphicData>
        </a:graphic>
      </p:graphicFrame>
      <p:pic>
        <p:nvPicPr>
          <p:cNvPr id="4" name="Resim 3" descr="simge, sembol, logo, yazı tipi, amblem içeren bir resim&#10;&#10;Açıklama otomatik olarak oluşturuldu">
            <a:extLst>
              <a:ext uri="{FF2B5EF4-FFF2-40B4-BE49-F238E27FC236}">
                <a16:creationId xmlns:a16="http://schemas.microsoft.com/office/drawing/2014/main" id="{707F044D-258A-DFC6-9EB6-2F7C56D5BD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777" y="79519"/>
            <a:ext cx="887816" cy="89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69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B90004-4EE4-59F4-FA34-328281CF49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simge, sembol, logo, yazı tipi, amblem içeren bir resim&#10;&#10;Açıklama otomatik olarak oluşturuldu">
            <a:extLst>
              <a:ext uri="{FF2B5EF4-FFF2-40B4-BE49-F238E27FC236}">
                <a16:creationId xmlns:a16="http://schemas.microsoft.com/office/drawing/2014/main" id="{D7C6AF76-731A-F2FF-50AB-EE1F47849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632" y="303255"/>
            <a:ext cx="887816" cy="891033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8AF9E78E-9E37-6721-1655-E974D0EAD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0264" y="6410425"/>
            <a:ext cx="339290" cy="339290"/>
          </a:xfrm>
          <a:prstGeom prst="rect">
            <a:avLst/>
          </a:prstGeom>
        </p:spPr>
      </p:pic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D412D1BF-3B36-8E01-F44E-1C2D43F44B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740396"/>
              </p:ext>
            </p:extLst>
          </p:nvPr>
        </p:nvGraphicFramePr>
        <p:xfrm>
          <a:off x="1767632" y="1341783"/>
          <a:ext cx="8688332" cy="48351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3351">
                  <a:extLst>
                    <a:ext uri="{9D8B030D-6E8A-4147-A177-3AD203B41FA5}">
                      <a16:colId xmlns:a16="http://schemas.microsoft.com/office/drawing/2014/main" val="1022699492"/>
                    </a:ext>
                  </a:extLst>
                </a:gridCol>
                <a:gridCol w="2138327">
                  <a:extLst>
                    <a:ext uri="{9D8B030D-6E8A-4147-A177-3AD203B41FA5}">
                      <a16:colId xmlns:a16="http://schemas.microsoft.com/office/drawing/2014/main" val="2067011011"/>
                    </a:ext>
                  </a:extLst>
                </a:gridCol>
                <a:gridCol w="2138327">
                  <a:extLst>
                    <a:ext uri="{9D8B030D-6E8A-4147-A177-3AD203B41FA5}">
                      <a16:colId xmlns:a16="http://schemas.microsoft.com/office/drawing/2014/main" val="1121376449"/>
                    </a:ext>
                  </a:extLst>
                </a:gridCol>
                <a:gridCol w="2138327">
                  <a:extLst>
                    <a:ext uri="{9D8B030D-6E8A-4147-A177-3AD203B41FA5}">
                      <a16:colId xmlns:a16="http://schemas.microsoft.com/office/drawing/2014/main" val="1329260970"/>
                    </a:ext>
                  </a:extLst>
                </a:gridCol>
              </a:tblGrid>
              <a:tr h="7876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 dirty="0">
                          <a:effectLst/>
                        </a:rPr>
                        <a:t>6. Mezunlarla Rektör Hocamızın Bir Araya Geldiği Zinciriye Medresesinde Mezunlar Programı</a:t>
                      </a:r>
                      <a:endParaRPr lang="tr-TR" sz="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Mezunlar ile buluşma, tecrübelerin paylaşılması, kariyer gelişimlerine yönelik rehberlik sağlanması.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2025, Ocak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Mezunlarla iletişim, kariyer yolculukları, üniversite ile mezunlar arasındaki bağların güçlendirilmesi.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extLst>
                  <a:ext uri="{0D108BD9-81ED-4DB2-BD59-A6C34878D82A}">
                    <a16:rowId xmlns:a16="http://schemas.microsoft.com/office/drawing/2014/main" val="1289136809"/>
                  </a:ext>
                </a:extLst>
              </a:tr>
              <a:tr h="7876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 dirty="0">
                          <a:effectLst/>
                        </a:rPr>
                        <a:t>7. Öğrencilerimizin Kaygılarına Yönelik Grup Çalışma Programının Devam Etmesi</a:t>
                      </a:r>
                      <a:endParaRPr lang="tr-TR" sz="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 dirty="0">
                          <a:effectLst/>
                        </a:rPr>
                        <a:t>Öğrencilerin kariyer kaygılarına yönelik drama grup çalışmaları.</a:t>
                      </a:r>
                      <a:endParaRPr lang="tr-TR" sz="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 dirty="0">
                          <a:effectLst/>
                        </a:rPr>
                        <a:t>2025, 12 Hafta Boyunca Her Çarşamba</a:t>
                      </a:r>
                      <a:endParaRPr lang="tr-TR" sz="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Öğrenci kaygılarının yönetimi, ruh sağlığı desteği, kişisel gelişim ve motivasyon artırma.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extLst>
                  <a:ext uri="{0D108BD9-81ED-4DB2-BD59-A6C34878D82A}">
                    <a16:rowId xmlns:a16="http://schemas.microsoft.com/office/drawing/2014/main" val="1823931985"/>
                  </a:ext>
                </a:extLst>
              </a:tr>
              <a:tr h="659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 dirty="0">
                          <a:effectLst/>
                        </a:rPr>
                        <a:t>8. Konferans ve Seminerlerin Düzenlenmesi</a:t>
                      </a:r>
                      <a:endParaRPr lang="tr-TR" sz="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Öğrenciler için farklı kariyer alanlarında uzman konuşmacılarla etkinlikler düzenlemek.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2025,Şubat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 dirty="0">
                          <a:effectLst/>
                        </a:rPr>
                        <a:t>Araştırma birimlerinin hedefleri, kalite süreçleri, stratejik hedefler ve sürekli iyileşme çalışmaları.</a:t>
                      </a:r>
                      <a:endParaRPr lang="tr-TR" sz="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extLst>
                  <a:ext uri="{0D108BD9-81ED-4DB2-BD59-A6C34878D82A}">
                    <a16:rowId xmlns:a16="http://schemas.microsoft.com/office/drawing/2014/main" val="3777481593"/>
                  </a:ext>
                </a:extLst>
              </a:tr>
              <a:tr h="3994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 dirty="0">
                          <a:effectLst/>
                        </a:rPr>
                        <a:t>9. Yumuşak Beceriler Eğitimi</a:t>
                      </a:r>
                      <a:endParaRPr lang="tr-TR" sz="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İletişim, liderlik, takım çalışması becerileri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 dirty="0">
                          <a:effectLst/>
                        </a:rPr>
                        <a:t>2025,Mart</a:t>
                      </a:r>
                      <a:endParaRPr lang="tr-TR" sz="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İletişim becerileri, liderlik özellikleri, takım dinamikleri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extLst>
                  <a:ext uri="{0D108BD9-81ED-4DB2-BD59-A6C34878D82A}">
                    <a16:rowId xmlns:a16="http://schemas.microsoft.com/office/drawing/2014/main" val="2819020164"/>
                  </a:ext>
                </a:extLst>
              </a:tr>
              <a:tr h="3994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10. İş Başvurusu ve CV Hazırlama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Etkili CV yazma, iş başvurusu stratejileri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2025,Nisan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CV formatları, başvuru teknikleri, mülakat hazırlığı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extLst>
                  <a:ext uri="{0D108BD9-81ED-4DB2-BD59-A6C34878D82A}">
                    <a16:rowId xmlns:a16="http://schemas.microsoft.com/office/drawing/2014/main" val="1934829745"/>
                  </a:ext>
                </a:extLst>
              </a:tr>
              <a:tr h="139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7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7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7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700" kern="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214" marR="6214" marT="6214" marB="6214" anchor="ctr"/>
                </a:tc>
                <a:extLst>
                  <a:ext uri="{0D108BD9-81ED-4DB2-BD59-A6C34878D82A}">
                    <a16:rowId xmlns:a16="http://schemas.microsoft.com/office/drawing/2014/main" val="4258712294"/>
                  </a:ext>
                </a:extLst>
              </a:tr>
              <a:tr h="503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 dirty="0">
                          <a:effectLst/>
                        </a:rPr>
                        <a:t>11. Networking ve Profesyonel İletişim</a:t>
                      </a:r>
                      <a:endParaRPr lang="tr-TR" sz="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Ağ kurma ve profesyonel iletişim becerileri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2025,Mayıs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Networking stratejileri, profesyonel iletişim teknikleri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extLst>
                  <a:ext uri="{0D108BD9-81ED-4DB2-BD59-A6C34878D82A}">
                    <a16:rowId xmlns:a16="http://schemas.microsoft.com/office/drawing/2014/main" val="64292141"/>
                  </a:ext>
                </a:extLst>
              </a:tr>
              <a:tr h="498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 dirty="0">
                          <a:effectLst/>
                        </a:rPr>
                        <a:t>12. Kariyer Hedefleri Belirleme ve Yıl Sonu Değerlendirmesi</a:t>
                      </a:r>
                      <a:endParaRPr lang="tr-TR" sz="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Katılımcıların hedef belirlemesi ve yılı değerlendirmesi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2025,Haziran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Hedef belirleme teknikleri, yıl sonu değerlendirme kriterleri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extLst>
                  <a:ext uri="{0D108BD9-81ED-4DB2-BD59-A6C34878D82A}">
                    <a16:rowId xmlns:a16="http://schemas.microsoft.com/office/drawing/2014/main" val="1348141616"/>
                  </a:ext>
                </a:extLst>
              </a:tr>
              <a:tr h="659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 dirty="0">
                          <a:effectLst/>
                        </a:rPr>
                        <a:t>13. Haftalık Kariyer Danışmanlığı Hizmeti</a:t>
                      </a:r>
                      <a:endParaRPr lang="tr-TR" sz="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Her hafta düzenli olarak öğrencilere bireysel kariyer danışmanlığı hizmeti sunulması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>
                          <a:effectLst/>
                        </a:rPr>
                        <a:t>2025, Her Pazartesi ve Cuma 13:00-17:00</a:t>
                      </a:r>
                      <a:endParaRPr lang="tr-TR" sz="7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700" kern="100" dirty="0">
                          <a:effectLst/>
                        </a:rPr>
                        <a:t>Kariyer planlaması, CV hazırlama, mülakat teknikleri, sektör analizi, kişisel gelişim planı oluşturma</a:t>
                      </a:r>
                      <a:endParaRPr lang="tr-TR" sz="7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6214" marB="6214" anchor="ctr"/>
                </a:tc>
                <a:extLst>
                  <a:ext uri="{0D108BD9-81ED-4DB2-BD59-A6C34878D82A}">
                    <a16:rowId xmlns:a16="http://schemas.microsoft.com/office/drawing/2014/main" val="1363789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403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465</Words>
  <Application>Microsoft Office PowerPoint</Application>
  <PresentationFormat>Geniş ekran</PresentationFormat>
  <Paragraphs>59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Times New Roman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EMRE ALPAR</dc:creator>
  <cp:lastModifiedBy>PC</cp:lastModifiedBy>
  <cp:revision>6</cp:revision>
  <dcterms:created xsi:type="dcterms:W3CDTF">2024-12-04T11:56:34Z</dcterms:created>
  <dcterms:modified xsi:type="dcterms:W3CDTF">2024-12-25T07:19:34Z</dcterms:modified>
</cp:coreProperties>
</file>